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86A3A71-01B7-4FC5-A1DF-DB6D33B5571A}" type="datetimeFigureOut">
              <a:rPr lang="en-GB" smtClean="0"/>
              <a:t>12/11/2018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3411719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6A3A71-01B7-4FC5-A1DF-DB6D33B5571A}" type="datetimeFigureOut">
              <a:rPr lang="en-GB" smtClean="0"/>
              <a:t>12/11/2018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3563325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6A3A71-01B7-4FC5-A1DF-DB6D33B5571A}" type="datetimeFigureOut">
              <a:rPr lang="en-GB" smtClean="0"/>
              <a:t>12/11/2018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2910246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86A3A71-01B7-4FC5-A1DF-DB6D33B5571A}" type="datetimeFigureOut">
              <a:rPr lang="en-GB" smtClean="0"/>
              <a:t>12/11/2018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1079503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86A3A71-01B7-4FC5-A1DF-DB6D33B5571A}" type="datetimeFigureOut">
              <a:rPr lang="en-GB" smtClean="0"/>
              <a:t>12/11/2018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2572788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86A3A71-01B7-4FC5-A1DF-DB6D33B5571A}" type="datetimeFigureOut">
              <a:rPr lang="en-GB" smtClean="0"/>
              <a:t>12/11/2018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3354699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A3A71-01B7-4FC5-A1DF-DB6D33B5571A}" type="datetimeFigureOut">
              <a:rPr lang="en-GB" smtClean="0"/>
              <a:t>12/11/2018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1140962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6A3A71-01B7-4FC5-A1DF-DB6D33B5571A}" type="datetimeFigureOut">
              <a:rPr lang="en-GB" smtClean="0"/>
              <a:t>12/11/2018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66703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6A3A71-01B7-4FC5-A1DF-DB6D33B5571A}" type="datetimeFigureOut">
              <a:rPr lang="en-GB" smtClean="0"/>
              <a:t>12/11/2018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2058691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6A3A71-01B7-4FC5-A1DF-DB6D33B5571A}" type="datetimeFigureOut">
              <a:rPr lang="en-GB" smtClean="0"/>
              <a:t>12/11/2018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310994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6A3A71-01B7-4FC5-A1DF-DB6D33B5571A}" type="datetimeFigureOut">
              <a:rPr lang="en-GB" smtClean="0"/>
              <a:t>12/11/2018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B4949-2DFF-4C4B-A302-4E9B0E4F0BD8}" type="slidenum">
              <a:rPr lang="en-GB" smtClean="0"/>
              <a:t>‹#›</a:t>
            </a:fld>
            <a:endParaRPr lang="en-GB"/>
          </a:p>
        </p:txBody>
      </p:sp>
    </p:spTree>
    <p:extLst>
      <p:ext uri="{BB962C8B-B14F-4D97-AF65-F5344CB8AC3E}">
        <p14:creationId xmlns:p14="http://schemas.microsoft.com/office/powerpoint/2010/main" val="2082542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6A3A71-01B7-4FC5-A1DF-DB6D33B5571A}" type="datetimeFigureOut">
              <a:rPr lang="en-GB" smtClean="0"/>
              <a:t>12/11/2018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1B4949-2DFF-4C4B-A302-4E9B0E4F0BD8}" type="slidenum">
              <a:rPr lang="en-GB" smtClean="0"/>
              <a:t>‹#›</a:t>
            </a:fld>
            <a:endParaRPr lang="en-GB"/>
          </a:p>
        </p:txBody>
      </p:sp>
    </p:spTree>
    <p:extLst>
      <p:ext uri="{BB962C8B-B14F-4D97-AF65-F5344CB8AC3E}">
        <p14:creationId xmlns:p14="http://schemas.microsoft.com/office/powerpoint/2010/main" val="4166754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Arial Rounded MT Bold" pitchFamily="34" charset="0"/>
              </a:rPr>
              <a:t>Anti-Bullying Week 2018</a:t>
            </a:r>
            <a:endParaRPr lang="en-GB" dirty="0">
              <a:latin typeface="Arial Rounded MT Bold" pitchFamily="34" charset="0"/>
            </a:endParaRPr>
          </a:p>
        </p:txBody>
      </p:sp>
      <p:sp>
        <p:nvSpPr>
          <p:cNvPr id="3" name="Subtitle 2"/>
          <p:cNvSpPr>
            <a:spLocks noGrp="1"/>
          </p:cNvSpPr>
          <p:nvPr>
            <p:ph type="subTitle" idx="1"/>
          </p:nvPr>
        </p:nvSpPr>
        <p:spPr>
          <a:xfrm>
            <a:off x="1524000" y="3886200"/>
            <a:ext cx="9144000" cy="1487016"/>
          </a:xfrm>
        </p:spPr>
        <p:txBody>
          <a:bodyPr>
            <a:noAutofit/>
          </a:bodyPr>
          <a:lstStyle/>
          <a:p>
            <a:r>
              <a:rPr lang="en-GB" sz="9600" dirty="0">
                <a:solidFill>
                  <a:schemeClr val="tx1">
                    <a:lumMod val="65000"/>
                    <a:lumOff val="35000"/>
                  </a:schemeClr>
                </a:solidFill>
                <a:latin typeface="Arial Rounded MT Bold" pitchFamily="34" charset="0"/>
              </a:rPr>
              <a:t>RESPECT</a:t>
            </a:r>
          </a:p>
        </p:txBody>
      </p:sp>
      <p:pic>
        <p:nvPicPr>
          <p:cNvPr id="4" name="Picture 3" descr="NIABF_colour_low.jpg"/>
          <p:cNvPicPr>
            <a:picLocks noChangeAspect="1"/>
          </p:cNvPicPr>
          <p:nvPr/>
        </p:nvPicPr>
        <p:blipFill>
          <a:blip r:embed="rId2" cstate="print"/>
          <a:stretch>
            <a:fillRect/>
          </a:stretch>
        </p:blipFill>
        <p:spPr>
          <a:xfrm>
            <a:off x="3791744" y="188641"/>
            <a:ext cx="3890392" cy="1209513"/>
          </a:xfrm>
          <a:prstGeom prst="rect">
            <a:avLst/>
          </a:prstGeom>
        </p:spPr>
      </p:pic>
      <p:sp>
        <p:nvSpPr>
          <p:cNvPr id="5" name="Subtitle 2"/>
          <p:cNvSpPr txBox="1">
            <a:spLocks/>
          </p:cNvSpPr>
          <p:nvPr/>
        </p:nvSpPr>
        <p:spPr>
          <a:xfrm>
            <a:off x="2783632" y="5805264"/>
            <a:ext cx="3312368" cy="766936"/>
          </a:xfrm>
          <a:prstGeom prst="rect">
            <a:avLst/>
          </a:prstGeom>
        </p:spPr>
        <p:txBody>
          <a:bodyPr vert="horz" lIns="91440" tIns="45720" rIns="91440" bIns="45720" rtlCol="0">
            <a:normAutofit/>
          </a:bodyPr>
          <a:lstStyle/>
          <a:p>
            <a:pPr algn="r">
              <a:spcBef>
                <a:spcPct val="20000"/>
              </a:spcBef>
              <a:defRPr/>
            </a:pPr>
            <a:r>
              <a:rPr lang="en-GB" sz="2000" dirty="0">
                <a:solidFill>
                  <a:schemeClr val="tx1">
                    <a:lumMod val="65000"/>
                    <a:lumOff val="35000"/>
                  </a:schemeClr>
                </a:solidFill>
                <a:latin typeface="Arial Rounded MT Bold" pitchFamily="34" charset="0"/>
              </a:rPr>
              <a:t>Supported by</a:t>
            </a:r>
          </a:p>
        </p:txBody>
      </p:sp>
      <p:pic>
        <p:nvPicPr>
          <p:cNvPr id="6" name="Picture 5" descr="Translink NEW 09.JPG"/>
          <p:cNvPicPr>
            <a:picLocks noChangeAspect="1"/>
          </p:cNvPicPr>
          <p:nvPr/>
        </p:nvPicPr>
        <p:blipFill>
          <a:blip r:embed="rId3" cstate="print"/>
          <a:stretch>
            <a:fillRect/>
          </a:stretch>
        </p:blipFill>
        <p:spPr>
          <a:xfrm>
            <a:off x="6240016" y="5805264"/>
            <a:ext cx="1457336" cy="327802"/>
          </a:xfrm>
          <a:prstGeom prst="rect">
            <a:avLst/>
          </a:prstGeom>
        </p:spPr>
      </p:pic>
    </p:spTree>
    <p:extLst>
      <p:ext uri="{BB962C8B-B14F-4D97-AF65-F5344CB8AC3E}">
        <p14:creationId xmlns:p14="http://schemas.microsoft.com/office/powerpoint/2010/main" val="1884469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73919"/>
            <a:ext cx="12192000" cy="947451"/>
          </a:xfrm>
        </p:spPr>
        <p:txBody>
          <a:bodyPr>
            <a:normAutofit/>
          </a:bodyPr>
          <a:lstStyle/>
          <a:p>
            <a:r>
              <a:rPr lang="en-GB" dirty="0" smtClean="0">
                <a:latin typeface="Arial Rounded MT Bold" panose="020F0704030504030204" pitchFamily="34" charset="0"/>
              </a:rPr>
              <a:t>Three Bullying Goats Gruff</a:t>
            </a:r>
            <a:endParaRPr lang="en-GB" dirty="0">
              <a:latin typeface="Arial Rounded MT Bold" panose="020F0704030504030204" pitchFamily="34" charset="0"/>
            </a:endParaRPr>
          </a:p>
        </p:txBody>
      </p:sp>
      <p:sp>
        <p:nvSpPr>
          <p:cNvPr id="3" name="Subtitle 2"/>
          <p:cNvSpPr>
            <a:spLocks noGrp="1"/>
          </p:cNvSpPr>
          <p:nvPr>
            <p:ph type="subTitle" idx="1"/>
          </p:nvPr>
        </p:nvSpPr>
        <p:spPr>
          <a:xfrm>
            <a:off x="0" y="6356734"/>
            <a:ext cx="12192000" cy="592393"/>
          </a:xfrm>
        </p:spPr>
        <p:txBody>
          <a:bodyPr>
            <a:normAutofit/>
          </a:bodyPr>
          <a:lstStyle/>
          <a:p>
            <a:r>
              <a:rPr lang="en-GB" sz="1800" dirty="0" smtClean="0">
                <a:latin typeface="Arial Rounded MT Bold" panose="020F0704030504030204" pitchFamily="34" charset="0"/>
              </a:rPr>
              <a:t>By Sarah Castles, Ashleigh Montgomery &amp; Emma Lynch</a:t>
            </a:r>
            <a:endParaRPr lang="en-GB" sz="1800" dirty="0">
              <a:latin typeface="Arial Rounded MT Bold" panose="020F070403050403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6766" y="1321370"/>
            <a:ext cx="10069419" cy="4872832"/>
          </a:xfrm>
          <a:prstGeom prst="rect">
            <a:avLst/>
          </a:prstGeom>
        </p:spPr>
      </p:pic>
    </p:spTree>
    <p:extLst>
      <p:ext uri="{BB962C8B-B14F-4D97-AF65-F5344CB8AC3E}">
        <p14:creationId xmlns:p14="http://schemas.microsoft.com/office/powerpoint/2010/main" val="187877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472" y="365125"/>
            <a:ext cx="11523644" cy="1325563"/>
          </a:xfrm>
        </p:spPr>
        <p:txBody>
          <a:bodyPr>
            <a:normAutofit/>
          </a:bodyPr>
          <a:lstStyle/>
          <a:p>
            <a:r>
              <a:rPr lang="en-GB" sz="4000" dirty="0" smtClean="0">
                <a:latin typeface="Arial Rounded MT Bold" panose="020F0704030504030204" pitchFamily="34" charset="0"/>
              </a:rPr>
              <a:t>Once upon a time there were three billy goats.</a:t>
            </a:r>
            <a:endParaRPr lang="en-GB" sz="4000" dirty="0">
              <a:latin typeface="Arial Rounded MT Bold" panose="020F0704030504030204" pitchFamily="34"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06777" y="1972018"/>
            <a:ext cx="6011537" cy="4508652"/>
          </a:xfrm>
        </p:spPr>
      </p:pic>
      <p:sp>
        <p:nvSpPr>
          <p:cNvPr id="5" name="TextBox 4"/>
          <p:cNvSpPr txBox="1"/>
          <p:nvPr/>
        </p:nvSpPr>
        <p:spPr>
          <a:xfrm>
            <a:off x="6896559" y="1795749"/>
            <a:ext cx="4935557" cy="3785652"/>
          </a:xfrm>
          <a:prstGeom prst="rect">
            <a:avLst/>
          </a:prstGeom>
          <a:noFill/>
        </p:spPr>
        <p:txBody>
          <a:bodyPr wrap="square" rtlCol="0">
            <a:spAutoFit/>
          </a:bodyPr>
          <a:lstStyle/>
          <a:p>
            <a:r>
              <a:rPr lang="en-GB" sz="4000" dirty="0" smtClean="0">
                <a:latin typeface="Arial Rounded MT Bold" panose="020F0704030504030204" pitchFamily="34" charset="0"/>
              </a:rPr>
              <a:t>The smallest was called Biff. The middle goat was called Bill. And the biggest goat was called Bert.</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2783534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419093" y="1388125"/>
            <a:ext cx="6301650" cy="4726236"/>
          </a:xfrm>
        </p:spPr>
      </p:pic>
      <p:sp>
        <p:nvSpPr>
          <p:cNvPr id="5" name="Title 1"/>
          <p:cNvSpPr>
            <a:spLocks noGrp="1"/>
          </p:cNvSpPr>
          <p:nvPr>
            <p:ph type="title"/>
          </p:nvPr>
        </p:nvSpPr>
        <p:spPr>
          <a:xfrm>
            <a:off x="308472" y="365125"/>
            <a:ext cx="11523644" cy="1325563"/>
          </a:xfrm>
        </p:spPr>
        <p:txBody>
          <a:bodyPr>
            <a:normAutofit/>
          </a:bodyPr>
          <a:lstStyle/>
          <a:p>
            <a:r>
              <a:rPr lang="en-GB" sz="4000" dirty="0" smtClean="0">
                <a:latin typeface="Arial Rounded MT Bold" panose="020F0704030504030204" pitchFamily="34" charset="0"/>
              </a:rPr>
              <a:t>The three goats had been friends for many years.</a:t>
            </a:r>
            <a:endParaRPr lang="en-GB" sz="4000" dirty="0">
              <a:latin typeface="Arial Rounded MT Bold" panose="020F0704030504030204" pitchFamily="34" charset="0"/>
            </a:endParaRPr>
          </a:p>
        </p:txBody>
      </p:sp>
      <p:sp>
        <p:nvSpPr>
          <p:cNvPr id="6" name="TextBox 5"/>
          <p:cNvSpPr txBox="1"/>
          <p:nvPr/>
        </p:nvSpPr>
        <p:spPr>
          <a:xfrm>
            <a:off x="372163" y="1858417"/>
            <a:ext cx="4935557" cy="4401205"/>
          </a:xfrm>
          <a:prstGeom prst="rect">
            <a:avLst/>
          </a:prstGeom>
          <a:noFill/>
        </p:spPr>
        <p:txBody>
          <a:bodyPr wrap="square" rtlCol="0">
            <a:spAutoFit/>
          </a:bodyPr>
          <a:lstStyle/>
          <a:p>
            <a:r>
              <a:rPr lang="en-GB" sz="4000" dirty="0" smtClean="0">
                <a:latin typeface="Arial Rounded MT Bold" panose="020F0704030504030204" pitchFamily="34" charset="0"/>
              </a:rPr>
              <a:t>But recently Biff, the smallest of the three goats, had been very mean and cruel. Especially to the biggest goat, Bert.</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3784457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8472" y="1109950"/>
            <a:ext cx="6562381" cy="5279833"/>
          </a:xfrm>
          <a:prstGeom prst="rect">
            <a:avLst/>
          </a:prstGeom>
        </p:spPr>
      </p:pic>
      <p:sp>
        <p:nvSpPr>
          <p:cNvPr id="5" name="Title 1"/>
          <p:cNvSpPr>
            <a:spLocks noGrp="1"/>
          </p:cNvSpPr>
          <p:nvPr>
            <p:ph type="title"/>
          </p:nvPr>
        </p:nvSpPr>
        <p:spPr>
          <a:xfrm>
            <a:off x="1913263" y="64915"/>
            <a:ext cx="10278737" cy="1045035"/>
          </a:xfrm>
        </p:spPr>
        <p:txBody>
          <a:bodyPr>
            <a:noAutofit/>
          </a:bodyPr>
          <a:lstStyle/>
          <a:p>
            <a:r>
              <a:rPr lang="en-GB" sz="4000" dirty="0" smtClean="0">
                <a:latin typeface="Arial Rounded MT Bold" panose="020F0704030504030204" pitchFamily="34" charset="0"/>
              </a:rPr>
              <a:t>The goats used to play in the playground	</a:t>
            </a:r>
            <a:endParaRPr lang="en-GB" sz="4000" dirty="0">
              <a:latin typeface="Arial Rounded MT Bold" panose="020F0704030504030204" pitchFamily="34" charset="0"/>
            </a:endParaRPr>
          </a:p>
        </p:txBody>
      </p:sp>
      <p:sp>
        <p:nvSpPr>
          <p:cNvPr id="6" name="TextBox 5"/>
          <p:cNvSpPr txBox="1"/>
          <p:nvPr/>
        </p:nvSpPr>
        <p:spPr>
          <a:xfrm>
            <a:off x="7256443" y="1109950"/>
            <a:ext cx="4935557" cy="5632311"/>
          </a:xfrm>
          <a:prstGeom prst="rect">
            <a:avLst/>
          </a:prstGeom>
          <a:noFill/>
        </p:spPr>
        <p:txBody>
          <a:bodyPr wrap="square" rtlCol="0">
            <a:spAutoFit/>
          </a:bodyPr>
          <a:lstStyle/>
          <a:p>
            <a:r>
              <a:rPr lang="en-GB" sz="4000" dirty="0">
                <a:latin typeface="Arial Rounded MT Bold" panose="020F0704030504030204" pitchFamily="34" charset="0"/>
              </a:rPr>
              <a:t>t</a:t>
            </a:r>
            <a:r>
              <a:rPr lang="en-GB" sz="4000" dirty="0" smtClean="0">
                <a:latin typeface="Arial Rounded MT Bold" panose="020F0704030504030204" pitchFamily="34" charset="0"/>
              </a:rPr>
              <a:t>ogether every day.</a:t>
            </a:r>
          </a:p>
          <a:p>
            <a:endParaRPr lang="en-GB" sz="4000" dirty="0" smtClean="0">
              <a:latin typeface="Arial Rounded MT Bold" panose="020F0704030504030204" pitchFamily="34" charset="0"/>
            </a:endParaRPr>
          </a:p>
          <a:p>
            <a:r>
              <a:rPr lang="en-GB" sz="4000" dirty="0" smtClean="0">
                <a:latin typeface="Arial Rounded MT Bold" panose="020F0704030504030204" pitchFamily="34" charset="0"/>
              </a:rPr>
              <a:t>Mrs Brown Billy Goat was the teacher that looked after all the children at break and lunchtime.</a:t>
            </a:r>
            <a:endParaRPr lang="en-GB" sz="4000" dirty="0">
              <a:latin typeface="Arial Rounded MT Bold" panose="020F0704030504030204" pitchFamily="34" charset="0"/>
            </a:endParaRPr>
          </a:p>
          <a:p>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2081274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530468" y="1443209"/>
            <a:ext cx="6301648" cy="4726236"/>
          </a:xfrm>
        </p:spPr>
      </p:pic>
      <p:sp>
        <p:nvSpPr>
          <p:cNvPr id="5" name="Title 1"/>
          <p:cNvSpPr>
            <a:spLocks noGrp="1"/>
          </p:cNvSpPr>
          <p:nvPr>
            <p:ph type="title"/>
          </p:nvPr>
        </p:nvSpPr>
        <p:spPr>
          <a:xfrm>
            <a:off x="308472" y="129912"/>
            <a:ext cx="11523644" cy="1095777"/>
          </a:xfrm>
        </p:spPr>
        <p:txBody>
          <a:bodyPr>
            <a:normAutofit/>
          </a:bodyPr>
          <a:lstStyle/>
          <a:p>
            <a:r>
              <a:rPr lang="en-GB" sz="4000" dirty="0" smtClean="0">
                <a:latin typeface="Arial Rounded MT Bold" panose="020F0704030504030204" pitchFamily="34" charset="0"/>
              </a:rPr>
              <a:t>Mrs Brown Billy Goat had noticed that Bert,</a:t>
            </a:r>
            <a:endParaRPr lang="en-GB" sz="4000" dirty="0">
              <a:latin typeface="Arial Rounded MT Bold" panose="020F0704030504030204" pitchFamily="34" charset="0"/>
            </a:endParaRPr>
          </a:p>
        </p:txBody>
      </p:sp>
      <p:sp>
        <p:nvSpPr>
          <p:cNvPr id="6" name="TextBox 5"/>
          <p:cNvSpPr txBox="1"/>
          <p:nvPr/>
        </p:nvSpPr>
        <p:spPr>
          <a:xfrm>
            <a:off x="308472" y="1104502"/>
            <a:ext cx="4935557" cy="5632311"/>
          </a:xfrm>
          <a:prstGeom prst="rect">
            <a:avLst/>
          </a:prstGeom>
          <a:noFill/>
        </p:spPr>
        <p:txBody>
          <a:bodyPr wrap="square" rtlCol="0">
            <a:spAutoFit/>
          </a:bodyPr>
          <a:lstStyle/>
          <a:p>
            <a:r>
              <a:rPr lang="en-GB" sz="3600" dirty="0">
                <a:latin typeface="Arial Rounded MT Bold" panose="020F0704030504030204" pitchFamily="34" charset="0"/>
              </a:rPr>
              <a:t>t</a:t>
            </a:r>
            <a:r>
              <a:rPr lang="en-GB" sz="3600" dirty="0" smtClean="0">
                <a:latin typeface="Arial Rounded MT Bold" panose="020F0704030504030204" pitchFamily="34" charset="0"/>
              </a:rPr>
              <a:t>he biggest Billy Goat, didn’t seem to be playing with his friends in the playground. He looked very sad. Mrs Brown Billy Goat decided she would find out if there was something wrong.</a:t>
            </a:r>
            <a:endParaRPr lang="en-GB" sz="3600" dirty="0">
              <a:latin typeface="Arial Rounded MT Bold" panose="020F0704030504030204" pitchFamily="34" charset="0"/>
            </a:endParaRPr>
          </a:p>
        </p:txBody>
      </p:sp>
    </p:spTree>
    <p:extLst>
      <p:ext uri="{BB962C8B-B14F-4D97-AF65-F5344CB8AC3E}">
        <p14:creationId xmlns:p14="http://schemas.microsoft.com/office/powerpoint/2010/main" val="100302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316" y="1109950"/>
            <a:ext cx="5677834" cy="4828395"/>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After speaking to him she finally got to the 	</a:t>
            </a:r>
            <a:endParaRPr lang="en-GB" sz="4000" dirty="0">
              <a:latin typeface="Arial Rounded MT Bold" panose="020F0704030504030204" pitchFamily="34" charset="0"/>
            </a:endParaRPr>
          </a:p>
        </p:txBody>
      </p:sp>
      <p:sp>
        <p:nvSpPr>
          <p:cNvPr id="6" name="TextBox 5"/>
          <p:cNvSpPr txBox="1"/>
          <p:nvPr/>
        </p:nvSpPr>
        <p:spPr>
          <a:xfrm>
            <a:off x="6339993" y="774892"/>
            <a:ext cx="5668915" cy="5632311"/>
          </a:xfrm>
          <a:prstGeom prst="rect">
            <a:avLst/>
          </a:prstGeom>
          <a:noFill/>
        </p:spPr>
        <p:txBody>
          <a:bodyPr wrap="square" rtlCol="0">
            <a:spAutoFit/>
          </a:bodyPr>
          <a:lstStyle/>
          <a:p>
            <a:r>
              <a:rPr lang="en-GB" sz="4000" dirty="0" smtClean="0">
                <a:latin typeface="Arial Rounded MT Bold" panose="020F0704030504030204" pitchFamily="34" charset="0"/>
              </a:rPr>
              <a:t>bottom of it. Biff, the smallest Billy Goat, had been very unkind to Bert. He called him names, hit him when the teacher wasn’t looking and left him out of games. Poor Bert!</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432966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73288" y="1443209"/>
            <a:ext cx="5777556" cy="4726236"/>
          </a:xfrm>
        </p:spPr>
      </p:pic>
      <p:sp>
        <p:nvSpPr>
          <p:cNvPr id="5" name="Title 1"/>
          <p:cNvSpPr>
            <a:spLocks noGrp="1"/>
          </p:cNvSpPr>
          <p:nvPr>
            <p:ph type="title"/>
          </p:nvPr>
        </p:nvSpPr>
        <p:spPr>
          <a:xfrm>
            <a:off x="308759" y="129912"/>
            <a:ext cx="11463981" cy="1095777"/>
          </a:xfrm>
        </p:spPr>
        <p:txBody>
          <a:bodyPr>
            <a:normAutofit/>
          </a:bodyPr>
          <a:lstStyle/>
          <a:p>
            <a:r>
              <a:rPr lang="en-GB" sz="4000" dirty="0" smtClean="0">
                <a:latin typeface="Arial Rounded MT Bold" panose="020F0704030504030204" pitchFamily="34" charset="0"/>
              </a:rPr>
              <a:t>Billy Goat Bill had noticed this. So, he would</a:t>
            </a:r>
            <a:endParaRPr lang="en-GB" sz="4000" dirty="0">
              <a:latin typeface="Arial Rounded MT Bold" panose="020F0704030504030204" pitchFamily="34" charset="0"/>
            </a:endParaRPr>
          </a:p>
        </p:txBody>
      </p:sp>
      <p:sp>
        <p:nvSpPr>
          <p:cNvPr id="6" name="TextBox 5"/>
          <p:cNvSpPr txBox="1"/>
          <p:nvPr/>
        </p:nvSpPr>
        <p:spPr>
          <a:xfrm>
            <a:off x="201882" y="1104502"/>
            <a:ext cx="5771406" cy="5078313"/>
          </a:xfrm>
          <a:prstGeom prst="rect">
            <a:avLst/>
          </a:prstGeom>
          <a:noFill/>
        </p:spPr>
        <p:txBody>
          <a:bodyPr wrap="square" rtlCol="0">
            <a:spAutoFit/>
          </a:bodyPr>
          <a:lstStyle/>
          <a:p>
            <a:r>
              <a:rPr lang="en-GB" sz="3600" dirty="0">
                <a:latin typeface="Arial Rounded MT Bold" panose="020F0704030504030204" pitchFamily="34" charset="0"/>
              </a:rPr>
              <a:t>s</a:t>
            </a:r>
            <a:r>
              <a:rPr lang="en-GB" sz="3600" dirty="0" smtClean="0">
                <a:latin typeface="Arial Rounded MT Bold" panose="020F0704030504030204" pitchFamily="34" charset="0"/>
              </a:rPr>
              <a:t>mile at Bert sometimes, to try and make him feel happy. And, if the others weren’t around, Bill would play with Bert. However, Bill would just watch and keep quiet when Biff and his friends gave Bert a hard time.</a:t>
            </a:r>
            <a:endParaRPr lang="en-GB" sz="3600" dirty="0">
              <a:latin typeface="Arial Rounded MT Bold" panose="020F0704030504030204" pitchFamily="34" charset="0"/>
            </a:endParaRPr>
          </a:p>
        </p:txBody>
      </p:sp>
    </p:spTree>
    <p:extLst>
      <p:ext uri="{BB962C8B-B14F-4D97-AF65-F5344CB8AC3E}">
        <p14:creationId xmlns:p14="http://schemas.microsoft.com/office/powerpoint/2010/main" val="4089126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566" y="961242"/>
            <a:ext cx="6208692" cy="4745976"/>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Mrs Brown Billy Goat stopped Biff, the smallest</a:t>
            </a:r>
            <a:endParaRPr lang="en-GB" sz="4000" dirty="0">
              <a:latin typeface="Arial Rounded MT Bold" panose="020F0704030504030204" pitchFamily="34" charset="0"/>
            </a:endParaRPr>
          </a:p>
        </p:txBody>
      </p:sp>
      <p:sp>
        <p:nvSpPr>
          <p:cNvPr id="6" name="TextBox 5"/>
          <p:cNvSpPr txBox="1"/>
          <p:nvPr/>
        </p:nvSpPr>
        <p:spPr>
          <a:xfrm>
            <a:off x="6862101" y="961242"/>
            <a:ext cx="5138057" cy="4401205"/>
          </a:xfrm>
          <a:prstGeom prst="rect">
            <a:avLst/>
          </a:prstGeom>
          <a:noFill/>
        </p:spPr>
        <p:txBody>
          <a:bodyPr wrap="square" rtlCol="0">
            <a:spAutoFit/>
          </a:bodyPr>
          <a:lstStyle/>
          <a:p>
            <a:r>
              <a:rPr lang="en-GB" sz="4000" dirty="0">
                <a:latin typeface="Arial Rounded MT Bold" panose="020F0704030504030204" pitchFamily="34" charset="0"/>
              </a:rPr>
              <a:t>b</a:t>
            </a:r>
            <a:r>
              <a:rPr lang="en-GB" sz="4000" dirty="0" smtClean="0">
                <a:latin typeface="Arial Rounded MT Bold" panose="020F0704030504030204" pitchFamily="34" charset="0"/>
              </a:rPr>
              <a:t>illy goat, to ask him why Bert looked so sad.</a:t>
            </a:r>
          </a:p>
          <a:p>
            <a:r>
              <a:rPr lang="en-GB" sz="4000" dirty="0" smtClean="0">
                <a:latin typeface="Arial Rounded MT Bold" panose="020F0704030504030204" pitchFamily="34" charset="0"/>
              </a:rPr>
              <a:t>“Do you know what’s wrong with Bert, Biff? Have you hurt him?” she said.</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679192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571991" y="1388501"/>
            <a:ext cx="6345107" cy="4762917"/>
          </a:xfrm>
        </p:spPr>
      </p:pic>
      <p:sp>
        <p:nvSpPr>
          <p:cNvPr id="5" name="Title 1"/>
          <p:cNvSpPr>
            <a:spLocks noGrp="1"/>
          </p:cNvSpPr>
          <p:nvPr>
            <p:ph type="title"/>
          </p:nvPr>
        </p:nvSpPr>
        <p:spPr>
          <a:xfrm>
            <a:off x="269343" y="129912"/>
            <a:ext cx="11503397" cy="1095777"/>
          </a:xfrm>
        </p:spPr>
        <p:txBody>
          <a:bodyPr>
            <a:normAutofit fontScale="90000"/>
          </a:bodyPr>
          <a:lstStyle/>
          <a:p>
            <a:r>
              <a:rPr lang="en-GB" sz="4000" dirty="0" smtClean="0">
                <a:latin typeface="Arial Rounded MT Bold" panose="020F0704030504030204" pitchFamily="34" charset="0"/>
              </a:rPr>
              <a:t>“Oh no, Mrs Brown. I’m too small to bully anyone!”</a:t>
            </a:r>
            <a:endParaRPr lang="en-GB" sz="4000" dirty="0">
              <a:latin typeface="Arial Rounded MT Bold" panose="020F0704030504030204" pitchFamily="34" charset="0"/>
            </a:endParaRPr>
          </a:p>
        </p:txBody>
      </p:sp>
      <p:sp>
        <p:nvSpPr>
          <p:cNvPr id="6" name="TextBox 5"/>
          <p:cNvSpPr txBox="1"/>
          <p:nvPr/>
        </p:nvSpPr>
        <p:spPr>
          <a:xfrm>
            <a:off x="269343" y="1324183"/>
            <a:ext cx="5098304" cy="5016758"/>
          </a:xfrm>
          <a:prstGeom prst="rect">
            <a:avLst/>
          </a:prstGeom>
          <a:noFill/>
        </p:spPr>
        <p:txBody>
          <a:bodyPr wrap="square" rtlCol="0">
            <a:spAutoFit/>
          </a:bodyPr>
          <a:lstStyle/>
          <a:p>
            <a:r>
              <a:rPr lang="en-GB" sz="4000" dirty="0" smtClean="0">
                <a:latin typeface="Arial Rounded MT Bold" panose="020F0704030504030204" pitchFamily="34" charset="0"/>
              </a:rPr>
              <a:t>If anyone was to bully him, it would be Bill. He is a lot bigger than I am. Oh look, here he comes now!”</a:t>
            </a:r>
          </a:p>
          <a:p>
            <a:r>
              <a:rPr lang="en-GB" sz="4000" dirty="0" smtClean="0">
                <a:latin typeface="Arial Rounded MT Bold" panose="020F0704030504030204" pitchFamily="34" charset="0"/>
              </a:rPr>
              <a:t>At that moment, Biff scampered off.</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282516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879" y="1008742"/>
            <a:ext cx="6456972" cy="4970948"/>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“Bill”, Mrs Brown called, as he skipped past.</a:t>
            </a:r>
            <a:endParaRPr lang="en-GB" sz="4000" dirty="0">
              <a:latin typeface="Arial Rounded MT Bold" panose="020F0704030504030204" pitchFamily="34" charset="0"/>
            </a:endParaRPr>
          </a:p>
        </p:txBody>
      </p:sp>
      <p:sp>
        <p:nvSpPr>
          <p:cNvPr id="6" name="TextBox 5"/>
          <p:cNvSpPr txBox="1"/>
          <p:nvPr/>
        </p:nvSpPr>
        <p:spPr>
          <a:xfrm>
            <a:off x="6862101" y="1320467"/>
            <a:ext cx="5138057" cy="4401205"/>
          </a:xfrm>
          <a:prstGeom prst="rect">
            <a:avLst/>
          </a:prstGeom>
          <a:noFill/>
        </p:spPr>
        <p:txBody>
          <a:bodyPr wrap="square" rtlCol="0">
            <a:spAutoFit/>
          </a:bodyPr>
          <a:lstStyle/>
          <a:p>
            <a:r>
              <a:rPr lang="en-GB" sz="4000" dirty="0" smtClean="0">
                <a:latin typeface="Arial Rounded MT Bold" panose="020F0704030504030204" pitchFamily="34" charset="0"/>
              </a:rPr>
              <a:t>“Yes, Mrs Brown?”, answered Bill.</a:t>
            </a:r>
          </a:p>
          <a:p>
            <a:r>
              <a:rPr lang="en-GB" sz="4000" dirty="0" smtClean="0">
                <a:latin typeface="Arial Rounded MT Bold" panose="020F0704030504030204" pitchFamily="34" charset="0"/>
              </a:rPr>
              <a:t>“Do you know why Bert look so sad? Is someone being unkind to him?”, Mrs Brown asked.</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3540268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87197" y="323164"/>
            <a:ext cx="4596241" cy="6128323"/>
          </a:xfrm>
        </p:spPr>
      </p:pic>
      <p:sp>
        <p:nvSpPr>
          <p:cNvPr id="5" name="Title 1"/>
          <p:cNvSpPr>
            <a:spLocks noGrp="1"/>
          </p:cNvSpPr>
          <p:nvPr>
            <p:ph type="title"/>
          </p:nvPr>
        </p:nvSpPr>
        <p:spPr>
          <a:xfrm>
            <a:off x="435598" y="771180"/>
            <a:ext cx="5502065" cy="1095777"/>
          </a:xfrm>
        </p:spPr>
        <p:txBody>
          <a:bodyPr>
            <a:normAutofit fontScale="90000"/>
          </a:bodyPr>
          <a:lstStyle/>
          <a:p>
            <a:r>
              <a:rPr lang="en-GB" sz="4000" dirty="0" smtClean="0">
                <a:latin typeface="Arial Rounded MT Bold" panose="020F0704030504030204" pitchFamily="34" charset="0"/>
              </a:rPr>
              <a:t>“</a:t>
            </a:r>
            <a:r>
              <a:rPr lang="en-GB" sz="4000" dirty="0" err="1" smtClean="0">
                <a:latin typeface="Arial Rounded MT Bold" panose="020F0704030504030204" pitchFamily="34" charset="0"/>
              </a:rPr>
              <a:t>Ermm</a:t>
            </a:r>
            <a:r>
              <a:rPr lang="en-GB" sz="4000" dirty="0" smtClean="0">
                <a:latin typeface="Arial Rounded MT Bold" panose="020F0704030504030204" pitchFamily="34" charset="0"/>
              </a:rPr>
              <a:t>, </a:t>
            </a:r>
            <a:r>
              <a:rPr lang="en-GB" sz="4000" dirty="0" err="1" smtClean="0">
                <a:latin typeface="Arial Rounded MT Bold" panose="020F0704030504030204" pitchFamily="34" charset="0"/>
              </a:rPr>
              <a:t>ahhh</a:t>
            </a:r>
            <a:r>
              <a:rPr lang="en-GB" sz="4000" dirty="0" smtClean="0">
                <a:latin typeface="Arial Rounded MT Bold" panose="020F0704030504030204" pitchFamily="34" charset="0"/>
              </a:rPr>
              <a:t>… No Mrs Brown” said Bill.</a:t>
            </a:r>
            <a:endParaRPr lang="en-GB" sz="4000" dirty="0">
              <a:latin typeface="Arial Rounded MT Bold" panose="020F0704030504030204" pitchFamily="34" charset="0"/>
            </a:endParaRPr>
          </a:p>
        </p:txBody>
      </p:sp>
      <p:sp>
        <p:nvSpPr>
          <p:cNvPr id="6" name="TextBox 5"/>
          <p:cNvSpPr txBox="1"/>
          <p:nvPr/>
        </p:nvSpPr>
        <p:spPr>
          <a:xfrm>
            <a:off x="435598" y="2511716"/>
            <a:ext cx="5335810" cy="3785652"/>
          </a:xfrm>
          <a:prstGeom prst="rect">
            <a:avLst/>
          </a:prstGeom>
          <a:noFill/>
        </p:spPr>
        <p:txBody>
          <a:bodyPr wrap="square" rtlCol="0">
            <a:spAutoFit/>
          </a:bodyPr>
          <a:lstStyle/>
          <a:p>
            <a:r>
              <a:rPr lang="en-GB" sz="4000" dirty="0" smtClean="0">
                <a:latin typeface="Arial Rounded MT Bold" panose="020F0704030504030204" pitchFamily="34" charset="0"/>
              </a:rPr>
              <a:t>“I’ve got no idea why Bert may look so sad. Oh, they are starting a new game of catch. I better go!”</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3174053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874" y="1008741"/>
            <a:ext cx="5989389" cy="5475185"/>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A few moments later, Bert walked past. Alone.</a:t>
            </a:r>
            <a:endParaRPr lang="en-GB" sz="4000" dirty="0">
              <a:latin typeface="Arial Rounded MT Bold" panose="020F0704030504030204" pitchFamily="34" charset="0"/>
            </a:endParaRPr>
          </a:p>
        </p:txBody>
      </p:sp>
      <p:sp>
        <p:nvSpPr>
          <p:cNvPr id="6" name="TextBox 5"/>
          <p:cNvSpPr txBox="1"/>
          <p:nvPr/>
        </p:nvSpPr>
        <p:spPr>
          <a:xfrm>
            <a:off x="6862101" y="1320467"/>
            <a:ext cx="5138057" cy="4401205"/>
          </a:xfrm>
          <a:prstGeom prst="rect">
            <a:avLst/>
          </a:prstGeom>
          <a:noFill/>
        </p:spPr>
        <p:txBody>
          <a:bodyPr wrap="square" rtlCol="0">
            <a:spAutoFit/>
          </a:bodyPr>
          <a:lstStyle/>
          <a:p>
            <a:r>
              <a:rPr lang="en-GB" sz="4000" dirty="0" smtClean="0">
                <a:latin typeface="Arial Rounded MT Bold" panose="020F0704030504030204" pitchFamily="34" charset="0"/>
              </a:rPr>
              <a:t>He looked very sad. He looked very lonely.</a:t>
            </a:r>
          </a:p>
          <a:p>
            <a:endParaRPr lang="en-GB" sz="4000" dirty="0">
              <a:latin typeface="Arial Rounded MT Bold" panose="020F0704030504030204" pitchFamily="34" charset="0"/>
            </a:endParaRPr>
          </a:p>
          <a:p>
            <a:r>
              <a:rPr lang="en-GB" sz="4000" dirty="0" smtClean="0">
                <a:latin typeface="Arial Rounded MT Bold" panose="020F0704030504030204" pitchFamily="34" charset="0"/>
              </a:rPr>
              <a:t>“Bert, my dear. Are you ok?” asked Mrs Brown.</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35824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0800000">
            <a:off x="5803922" y="1451103"/>
            <a:ext cx="5429983" cy="4762917"/>
          </a:xfrm>
        </p:spPr>
      </p:pic>
      <p:sp>
        <p:nvSpPr>
          <p:cNvPr id="5" name="Title 1"/>
          <p:cNvSpPr>
            <a:spLocks noGrp="1"/>
          </p:cNvSpPr>
          <p:nvPr>
            <p:ph type="title"/>
          </p:nvPr>
        </p:nvSpPr>
        <p:spPr>
          <a:xfrm>
            <a:off x="269343" y="129912"/>
            <a:ext cx="11503397" cy="1095777"/>
          </a:xfrm>
        </p:spPr>
        <p:txBody>
          <a:bodyPr>
            <a:normAutofit/>
          </a:bodyPr>
          <a:lstStyle/>
          <a:p>
            <a:r>
              <a:rPr lang="en-GB" sz="4000" dirty="0" smtClean="0">
                <a:latin typeface="Arial Rounded MT Bold" panose="020F0704030504030204" pitchFamily="34" charset="0"/>
              </a:rPr>
              <a:t>Bert stopped and looked at the ground.</a:t>
            </a:r>
            <a:endParaRPr lang="en-GB" sz="4000" dirty="0">
              <a:latin typeface="Arial Rounded MT Bold" panose="020F0704030504030204" pitchFamily="34" charset="0"/>
            </a:endParaRPr>
          </a:p>
        </p:txBody>
      </p:sp>
      <p:sp>
        <p:nvSpPr>
          <p:cNvPr id="6" name="TextBox 5"/>
          <p:cNvSpPr txBox="1"/>
          <p:nvPr/>
        </p:nvSpPr>
        <p:spPr>
          <a:xfrm>
            <a:off x="388096" y="1751695"/>
            <a:ext cx="5098304" cy="3170099"/>
          </a:xfrm>
          <a:prstGeom prst="rect">
            <a:avLst/>
          </a:prstGeom>
          <a:noFill/>
        </p:spPr>
        <p:txBody>
          <a:bodyPr wrap="square" rtlCol="0">
            <a:spAutoFit/>
          </a:bodyPr>
          <a:lstStyle/>
          <a:p>
            <a:r>
              <a:rPr lang="en-GB" sz="4000" dirty="0" smtClean="0">
                <a:latin typeface="Arial Rounded MT Bold" panose="020F0704030504030204" pitchFamily="34" charset="0"/>
              </a:rPr>
              <a:t>Tears started to trickle down to his chin. He took a deep breath and said:</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3708877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291874" y="1500313"/>
            <a:ext cx="5989389" cy="4492041"/>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“Oh </a:t>
            </a:r>
            <a:r>
              <a:rPr lang="en-GB" sz="4000" dirty="0" err="1" smtClean="0">
                <a:latin typeface="Arial Rounded MT Bold" panose="020F0704030504030204" pitchFamily="34" charset="0"/>
              </a:rPr>
              <a:t>deary</a:t>
            </a:r>
            <a:r>
              <a:rPr lang="en-GB" sz="4000" dirty="0" smtClean="0">
                <a:latin typeface="Arial Rounded MT Bold" panose="020F0704030504030204" pitchFamily="34" charset="0"/>
              </a:rPr>
              <a:t> me,” said Mrs Brown Billy Goat.</a:t>
            </a:r>
            <a:endParaRPr lang="en-GB" sz="4000" dirty="0">
              <a:latin typeface="Arial Rounded MT Bold" panose="020F0704030504030204" pitchFamily="34" charset="0"/>
            </a:endParaRPr>
          </a:p>
        </p:txBody>
      </p:sp>
      <p:sp>
        <p:nvSpPr>
          <p:cNvPr id="6" name="TextBox 5"/>
          <p:cNvSpPr txBox="1"/>
          <p:nvPr/>
        </p:nvSpPr>
        <p:spPr>
          <a:xfrm>
            <a:off x="6424551" y="1320467"/>
            <a:ext cx="5575608" cy="5016758"/>
          </a:xfrm>
          <a:prstGeom prst="rect">
            <a:avLst/>
          </a:prstGeom>
          <a:noFill/>
        </p:spPr>
        <p:txBody>
          <a:bodyPr wrap="square" rtlCol="0">
            <a:spAutoFit/>
          </a:bodyPr>
          <a:lstStyle/>
          <a:p>
            <a:r>
              <a:rPr lang="en-GB" sz="4000" dirty="0" smtClean="0">
                <a:latin typeface="Arial Rounded MT Bold" panose="020F0704030504030204" pitchFamily="34" charset="0"/>
              </a:rPr>
              <a:t>“We will have to sort this out! Come with me and we will talk to your teacher.”</a:t>
            </a:r>
          </a:p>
          <a:p>
            <a:r>
              <a:rPr lang="en-GB" sz="4000" dirty="0" smtClean="0">
                <a:latin typeface="Arial Rounded MT Bold" panose="020F0704030504030204" pitchFamily="34" charset="0"/>
              </a:rPr>
              <a:t>Mrs Brown took Bert’s hoof and led him in the direction of the school building.</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1506968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2057397"/>
            <a:ext cx="9144000" cy="1487016"/>
          </a:xfrm>
        </p:spPr>
        <p:txBody>
          <a:bodyPr>
            <a:noAutofit/>
          </a:bodyPr>
          <a:lstStyle/>
          <a:p>
            <a:r>
              <a:rPr lang="en-GB" sz="8000" dirty="0" smtClean="0">
                <a:solidFill>
                  <a:schemeClr val="tx1">
                    <a:lumMod val="65000"/>
                    <a:lumOff val="35000"/>
                  </a:schemeClr>
                </a:solidFill>
                <a:latin typeface="Arial Rounded MT Bold" pitchFamily="34" charset="0"/>
              </a:rPr>
              <a:t>What do you think will happen next?</a:t>
            </a:r>
            <a:endParaRPr lang="en-GB" sz="8000" dirty="0">
              <a:solidFill>
                <a:schemeClr val="tx1">
                  <a:lumMod val="65000"/>
                  <a:lumOff val="35000"/>
                </a:schemeClr>
              </a:solidFill>
              <a:latin typeface="Arial Rounded MT Bold" pitchFamily="34" charset="0"/>
            </a:endParaRPr>
          </a:p>
        </p:txBody>
      </p:sp>
      <p:pic>
        <p:nvPicPr>
          <p:cNvPr id="4" name="Picture 3" descr="NIABF_colour_low.jpg"/>
          <p:cNvPicPr>
            <a:picLocks noChangeAspect="1"/>
          </p:cNvPicPr>
          <p:nvPr/>
        </p:nvPicPr>
        <p:blipFill>
          <a:blip r:embed="rId2" cstate="print"/>
          <a:stretch>
            <a:fillRect/>
          </a:stretch>
        </p:blipFill>
        <p:spPr>
          <a:xfrm>
            <a:off x="3791744" y="188641"/>
            <a:ext cx="3890392" cy="1209513"/>
          </a:xfrm>
          <a:prstGeom prst="rect">
            <a:avLst/>
          </a:prstGeom>
        </p:spPr>
      </p:pic>
      <p:sp>
        <p:nvSpPr>
          <p:cNvPr id="5" name="Subtitle 2"/>
          <p:cNvSpPr txBox="1">
            <a:spLocks/>
          </p:cNvSpPr>
          <p:nvPr/>
        </p:nvSpPr>
        <p:spPr>
          <a:xfrm>
            <a:off x="2783632" y="5805264"/>
            <a:ext cx="3312368" cy="766936"/>
          </a:xfrm>
          <a:prstGeom prst="rect">
            <a:avLst/>
          </a:prstGeom>
        </p:spPr>
        <p:txBody>
          <a:bodyPr vert="horz" lIns="91440" tIns="45720" rIns="91440" bIns="45720" rtlCol="0">
            <a:normAutofit/>
          </a:bodyPr>
          <a:lstStyle/>
          <a:p>
            <a:pPr algn="r">
              <a:spcBef>
                <a:spcPct val="20000"/>
              </a:spcBef>
              <a:defRPr/>
            </a:pPr>
            <a:r>
              <a:rPr lang="en-GB" sz="2000" dirty="0">
                <a:solidFill>
                  <a:schemeClr val="tx1">
                    <a:lumMod val="65000"/>
                    <a:lumOff val="35000"/>
                  </a:schemeClr>
                </a:solidFill>
                <a:latin typeface="Arial Rounded MT Bold" pitchFamily="34" charset="0"/>
              </a:rPr>
              <a:t>Supported by</a:t>
            </a:r>
          </a:p>
        </p:txBody>
      </p:sp>
      <p:pic>
        <p:nvPicPr>
          <p:cNvPr id="6" name="Picture 5" descr="Translink NEW 09.JPG"/>
          <p:cNvPicPr>
            <a:picLocks noChangeAspect="1"/>
          </p:cNvPicPr>
          <p:nvPr/>
        </p:nvPicPr>
        <p:blipFill>
          <a:blip r:embed="rId3" cstate="print"/>
          <a:stretch>
            <a:fillRect/>
          </a:stretch>
        </p:blipFill>
        <p:spPr>
          <a:xfrm>
            <a:off x="6240016" y="5805264"/>
            <a:ext cx="1457336" cy="327802"/>
          </a:xfrm>
          <a:prstGeom prst="rect">
            <a:avLst/>
          </a:prstGeom>
        </p:spPr>
      </p:pic>
    </p:spTree>
    <p:extLst>
      <p:ext uri="{BB962C8B-B14F-4D97-AF65-F5344CB8AC3E}">
        <p14:creationId xmlns:p14="http://schemas.microsoft.com/office/powerpoint/2010/main" val="793169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8472" y="1109950"/>
            <a:ext cx="6562381" cy="5279833"/>
          </a:xfrm>
          <a:prstGeom prst="rect">
            <a:avLst/>
          </a:prstGeom>
        </p:spPr>
      </p:pic>
      <p:sp>
        <p:nvSpPr>
          <p:cNvPr id="5" name="Title 1"/>
          <p:cNvSpPr>
            <a:spLocks noGrp="1"/>
          </p:cNvSpPr>
          <p:nvPr>
            <p:ph type="title"/>
          </p:nvPr>
        </p:nvSpPr>
        <p:spPr>
          <a:xfrm>
            <a:off x="308473" y="64915"/>
            <a:ext cx="12303122" cy="1045035"/>
          </a:xfrm>
        </p:spPr>
        <p:txBody>
          <a:bodyPr>
            <a:noAutofit/>
          </a:bodyPr>
          <a:lstStyle/>
          <a:p>
            <a:r>
              <a:rPr lang="en-GB" sz="4000" dirty="0" smtClean="0">
                <a:latin typeface="Arial Rounded MT Bold" panose="020F0704030504030204" pitchFamily="34" charset="0"/>
              </a:rPr>
              <a:t>Mrs Brown Billy Goat spoke to Biff and to Bill.	</a:t>
            </a:r>
            <a:endParaRPr lang="en-GB" sz="4000" dirty="0">
              <a:latin typeface="Arial Rounded MT Bold" panose="020F0704030504030204" pitchFamily="34" charset="0"/>
            </a:endParaRPr>
          </a:p>
        </p:txBody>
      </p:sp>
      <p:sp>
        <p:nvSpPr>
          <p:cNvPr id="6" name="TextBox 5"/>
          <p:cNvSpPr txBox="1"/>
          <p:nvPr/>
        </p:nvSpPr>
        <p:spPr>
          <a:xfrm>
            <a:off x="6870853" y="1109950"/>
            <a:ext cx="5321147" cy="6247864"/>
          </a:xfrm>
          <a:prstGeom prst="rect">
            <a:avLst/>
          </a:prstGeom>
          <a:noFill/>
        </p:spPr>
        <p:txBody>
          <a:bodyPr wrap="square" rtlCol="0">
            <a:spAutoFit/>
          </a:bodyPr>
          <a:lstStyle/>
          <a:p>
            <a:r>
              <a:rPr lang="en-GB" sz="4000" dirty="0" smtClean="0">
                <a:latin typeface="Arial Rounded MT Bold" panose="020F0704030504030204" pitchFamily="34" charset="0"/>
              </a:rPr>
              <a:t>She talked to them about RESPECT.</a:t>
            </a:r>
          </a:p>
          <a:p>
            <a:endParaRPr lang="en-GB" sz="4000" dirty="0">
              <a:latin typeface="Arial Rounded MT Bold" panose="020F0704030504030204" pitchFamily="34" charset="0"/>
            </a:endParaRPr>
          </a:p>
          <a:p>
            <a:r>
              <a:rPr lang="en-GB" sz="4000" dirty="0" smtClean="0">
                <a:latin typeface="Arial Rounded MT Bold" panose="020F0704030504030204" pitchFamily="34" charset="0"/>
              </a:rPr>
              <a:t>“We must RESPECT everybody. We must be careful not to hurt them, or to hurt their feelings.” she said.</a:t>
            </a:r>
            <a:endParaRPr lang="en-GB" sz="4000" dirty="0">
              <a:latin typeface="Arial Rounded MT Bold" panose="020F0704030504030204" pitchFamily="34" charset="0"/>
            </a:endParaRPr>
          </a:p>
          <a:p>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21810497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2552" y="1322772"/>
            <a:ext cx="6225312" cy="4792603"/>
          </a:xfrm>
          <a:prstGeom prst="rect">
            <a:avLst/>
          </a:prstGeom>
        </p:spPr>
      </p:pic>
      <p:sp>
        <p:nvSpPr>
          <p:cNvPr id="5" name="Title 1"/>
          <p:cNvSpPr>
            <a:spLocks noGrp="1"/>
          </p:cNvSpPr>
          <p:nvPr>
            <p:ph type="title"/>
          </p:nvPr>
        </p:nvSpPr>
        <p:spPr>
          <a:xfrm>
            <a:off x="308473" y="64915"/>
            <a:ext cx="11883528" cy="1045035"/>
          </a:xfrm>
        </p:spPr>
        <p:txBody>
          <a:bodyPr>
            <a:noAutofit/>
          </a:bodyPr>
          <a:lstStyle/>
          <a:p>
            <a:r>
              <a:rPr lang="en-GB" sz="4000" dirty="0" smtClean="0">
                <a:latin typeface="Arial Rounded MT Bold" panose="020F0704030504030204" pitchFamily="34" charset="0"/>
              </a:rPr>
              <a:t>“We don’t have to be friends with everybody.</a:t>
            </a:r>
            <a:endParaRPr lang="en-GB" sz="4000" dirty="0">
              <a:latin typeface="Arial Rounded MT Bold" panose="020F0704030504030204" pitchFamily="34" charset="0"/>
            </a:endParaRPr>
          </a:p>
        </p:txBody>
      </p:sp>
      <p:sp>
        <p:nvSpPr>
          <p:cNvPr id="6" name="TextBox 5"/>
          <p:cNvSpPr txBox="1"/>
          <p:nvPr/>
        </p:nvSpPr>
        <p:spPr>
          <a:xfrm>
            <a:off x="183691" y="1322772"/>
            <a:ext cx="5167603" cy="4401205"/>
          </a:xfrm>
          <a:prstGeom prst="rect">
            <a:avLst/>
          </a:prstGeom>
          <a:noFill/>
        </p:spPr>
        <p:txBody>
          <a:bodyPr wrap="square" rtlCol="0">
            <a:spAutoFit/>
          </a:bodyPr>
          <a:lstStyle/>
          <a:p>
            <a:r>
              <a:rPr lang="en-GB" sz="4000" dirty="0" smtClean="0">
                <a:latin typeface="Arial Rounded MT Bold" panose="020F0704030504030204" pitchFamily="34" charset="0"/>
              </a:rPr>
              <a:t>But, we should show friendly behaviour to everyone we meet. Can you tell me some examples of friendly behaviour?”</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1435233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1832116" cy="1325563"/>
          </a:xfrm>
        </p:spPr>
        <p:txBody>
          <a:bodyPr>
            <a:normAutofit/>
          </a:bodyPr>
          <a:lstStyle/>
          <a:p>
            <a:r>
              <a:rPr lang="en-GB" sz="4000" dirty="0" smtClean="0">
                <a:latin typeface="Arial Rounded MT Bold" panose="020F0704030504030204" pitchFamily="34" charset="0"/>
              </a:rPr>
              <a:t>So, while Biff and Bill and Bert weren’t friends,</a:t>
            </a:r>
            <a:endParaRPr lang="en-GB" sz="4000" dirty="0">
              <a:latin typeface="Arial Rounded MT Bold" panose="020F0704030504030204" pitchFamily="34"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08472" y="1532631"/>
            <a:ext cx="6011537" cy="4508652"/>
          </a:xfrm>
        </p:spPr>
      </p:pic>
      <p:sp>
        <p:nvSpPr>
          <p:cNvPr id="5" name="TextBox 4"/>
          <p:cNvSpPr txBox="1"/>
          <p:nvPr/>
        </p:nvSpPr>
        <p:spPr>
          <a:xfrm>
            <a:off x="6602681" y="1532631"/>
            <a:ext cx="5229435" cy="4401205"/>
          </a:xfrm>
          <a:prstGeom prst="rect">
            <a:avLst/>
          </a:prstGeom>
          <a:noFill/>
        </p:spPr>
        <p:txBody>
          <a:bodyPr wrap="square" rtlCol="0">
            <a:spAutoFit/>
          </a:bodyPr>
          <a:lstStyle/>
          <a:p>
            <a:r>
              <a:rPr lang="en-GB" sz="4000" dirty="0" smtClean="0">
                <a:latin typeface="Arial Rounded MT Bold" panose="020F0704030504030204" pitchFamily="34" charset="0"/>
              </a:rPr>
              <a:t>they treated each other with respect. They used kind words, helped each other and made everyone feel welcome and happy.</a:t>
            </a:r>
            <a:endParaRPr lang="en-GB" sz="4000" dirty="0">
              <a:latin typeface="Arial Rounded MT Bold" panose="020F0704030504030204" pitchFamily="34" charset="0"/>
            </a:endParaRPr>
          </a:p>
        </p:txBody>
      </p:sp>
    </p:spTree>
    <p:extLst>
      <p:ext uri="{BB962C8B-B14F-4D97-AF65-F5344CB8AC3E}">
        <p14:creationId xmlns:p14="http://schemas.microsoft.com/office/powerpoint/2010/main" val="2210600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73919"/>
            <a:ext cx="12192000" cy="947451"/>
          </a:xfrm>
        </p:spPr>
        <p:txBody>
          <a:bodyPr>
            <a:normAutofit/>
          </a:bodyPr>
          <a:lstStyle/>
          <a:p>
            <a:r>
              <a:rPr lang="en-GB" dirty="0" smtClean="0">
                <a:latin typeface="Arial Rounded MT Bold" panose="020F0704030504030204" pitchFamily="34" charset="0"/>
              </a:rPr>
              <a:t>Three Bullying Goats Gruff</a:t>
            </a:r>
            <a:endParaRPr lang="en-GB" dirty="0">
              <a:latin typeface="Arial Rounded MT Bold" panose="020F0704030504030204" pitchFamily="34" charset="0"/>
            </a:endParaRPr>
          </a:p>
        </p:txBody>
      </p:sp>
      <p:sp>
        <p:nvSpPr>
          <p:cNvPr id="3" name="Subtitle 2"/>
          <p:cNvSpPr>
            <a:spLocks noGrp="1"/>
          </p:cNvSpPr>
          <p:nvPr>
            <p:ph type="subTitle" idx="1"/>
          </p:nvPr>
        </p:nvSpPr>
        <p:spPr>
          <a:xfrm>
            <a:off x="0" y="6356734"/>
            <a:ext cx="12192000" cy="592393"/>
          </a:xfrm>
        </p:spPr>
        <p:txBody>
          <a:bodyPr>
            <a:normAutofit/>
          </a:bodyPr>
          <a:lstStyle/>
          <a:p>
            <a:r>
              <a:rPr lang="en-GB" sz="1800" smtClean="0">
                <a:latin typeface="Arial Rounded MT Bold" panose="020F0704030504030204" pitchFamily="34" charset="0"/>
              </a:rPr>
              <a:t>The End</a:t>
            </a:r>
            <a:endParaRPr lang="en-GB" sz="1800" dirty="0">
              <a:latin typeface="Arial Rounded MT Bold" panose="020F070403050403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6766" y="1321370"/>
            <a:ext cx="10069419" cy="4872832"/>
          </a:xfrm>
          <a:prstGeom prst="rect">
            <a:avLst/>
          </a:prstGeom>
        </p:spPr>
      </p:pic>
    </p:spTree>
    <p:extLst>
      <p:ext uri="{BB962C8B-B14F-4D97-AF65-F5344CB8AC3E}">
        <p14:creationId xmlns:p14="http://schemas.microsoft.com/office/powerpoint/2010/main" val="1166003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672</Words>
  <Application>Microsoft Office PowerPoint</Application>
  <PresentationFormat>Widescreen</PresentationFormat>
  <Paragraphs>51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Arial Rounded MT Bold</vt:lpstr>
      <vt:lpstr>Calibri</vt:lpstr>
      <vt:lpstr>Calibri Light</vt:lpstr>
      <vt:lpstr>Office Theme</vt:lpstr>
      <vt:lpstr>Anti-Bullying Week 2018</vt:lpstr>
      <vt:lpstr>Three Bullying Goats Gruff</vt:lpstr>
      <vt:lpstr>Once upon a time there were three billy goats.</vt:lpstr>
      <vt:lpstr>The three goats had been friends for many years.</vt:lpstr>
      <vt:lpstr>The goats used to play in the playground </vt:lpstr>
      <vt:lpstr>Mrs Brown Billy Goat had noticed that Bert,</vt:lpstr>
      <vt:lpstr>After speaking to him she finally got to the  </vt:lpstr>
      <vt:lpstr>Billy Goat Bill had noticed this. So, he would</vt:lpstr>
      <vt:lpstr>Mrs Brown Billy Goat stopped Biff, the smallest</vt:lpstr>
      <vt:lpstr>“Oh no, Mrs Brown. I’m too small to bully anyone!”</vt:lpstr>
      <vt:lpstr>“Bill”, Mrs Brown called, as he skipped past.</vt:lpstr>
      <vt:lpstr>“Ermm, ahhh… No Mrs Brown” said Bill.</vt:lpstr>
      <vt:lpstr>A few moments later, Bert walked past. Alone.</vt:lpstr>
      <vt:lpstr>Bert stopped and looked at the ground.</vt:lpstr>
      <vt:lpstr>“Oh deary me,” said Mrs Brown Billy Goat.</vt:lpstr>
      <vt:lpstr>PowerPoint Presentation</vt:lpstr>
      <vt:lpstr>Mrs Brown Billy Goat spoke to Biff and to Bill. </vt:lpstr>
      <vt:lpstr>“We don’t have to be friends with everybody.</vt:lpstr>
      <vt:lpstr>So, while Biff and Bill and Bert weren’t friends,</vt:lpstr>
      <vt:lpstr>Three Bullying Goats Gruff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Kane</dc:creator>
  <cp:lastModifiedBy>A Biggerstaff</cp:lastModifiedBy>
  <cp:revision>13</cp:revision>
  <dcterms:created xsi:type="dcterms:W3CDTF">2018-10-08T11:19:25Z</dcterms:created>
  <dcterms:modified xsi:type="dcterms:W3CDTF">2018-11-12T08:27:59Z</dcterms:modified>
</cp:coreProperties>
</file>